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a728c9ea8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a728c9ea8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a75a594f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a75a594f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a728c9ea8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a728c9ea8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a75a594f31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a75a594f31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75a594f3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a75a594f3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75a594f31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a75a594f31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5" name="Google Shape;14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F2F2F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628650" y="473299"/>
            <a:ext cx="4150200" cy="2049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500"/>
              <a:buFont typeface="Trebuchet MS"/>
              <a:buNone/>
              <a:defRPr sz="45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628650" y="2791175"/>
            <a:ext cx="41502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/>
        </p:nvSpPr>
        <p:spPr>
          <a:xfrm>
            <a:off x="628650" y="2800796"/>
            <a:ext cx="41502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14416" y="0"/>
            <a:ext cx="392958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1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1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367853" y="128236"/>
            <a:ext cx="78867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Font typeface="Trebuchet MS"/>
              <a:buNone/>
              <a:defRPr sz="2700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367853" y="1138246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"/>
            <a:ext cx="4539900" cy="51435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536486" y="554681"/>
            <a:ext cx="3466800" cy="40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Trebuchet MS"/>
              <a:buNone/>
              <a:defRPr b="0" sz="4500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4"/>
          <p:cNvSpPr/>
          <p:nvPr/>
        </p:nvSpPr>
        <p:spPr>
          <a:xfrm>
            <a:off x="4539803" y="1"/>
            <a:ext cx="4604100" cy="51435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58519" y="1216325"/>
            <a:ext cx="2759260" cy="271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100"/>
              <a:buFont typeface="Trebuchet MS"/>
              <a:buNone/>
              <a:defRPr sz="4100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9" name="Google Shape;49;p7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1" name="Google Shape;51;p7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7" name="Google Shape;67;p10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8" name="Google Shape;68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65226" y="4259499"/>
            <a:ext cx="482765" cy="47429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/>
          <p:nvPr/>
        </p:nvSpPr>
        <p:spPr>
          <a:xfrm>
            <a:off x="122330" y="814678"/>
            <a:ext cx="134100" cy="1081800"/>
          </a:xfrm>
          <a:prstGeom prst="rect">
            <a:avLst/>
          </a:prstGeom>
          <a:solidFill>
            <a:srgbClr val="F7942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"/>
          <p:cNvSpPr/>
          <p:nvPr/>
        </p:nvSpPr>
        <p:spPr>
          <a:xfrm>
            <a:off x="122330" y="273844"/>
            <a:ext cx="134100" cy="10818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19192" y="1834802"/>
            <a:ext cx="2133600" cy="33274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ransition spd="slow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i73MQm_b__PoPv-DON3_yQUF7TDXxcNs/view" TargetMode="External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ctrTitle"/>
          </p:nvPr>
        </p:nvSpPr>
        <p:spPr>
          <a:xfrm>
            <a:off x="467600" y="345275"/>
            <a:ext cx="62061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500"/>
              <a:buFont typeface="Trebuchet MS"/>
              <a:buNone/>
            </a:pPr>
            <a:r>
              <a:rPr b="1" lang="en" sz="2700">
                <a:solidFill>
                  <a:srgbClr val="3F3F3F"/>
                </a:solidFill>
              </a:rPr>
              <a:t>ADAPTIVE MELODIES</a:t>
            </a:r>
            <a:endParaRPr b="1" sz="2700">
              <a:solidFill>
                <a:srgbClr val="3F3F3F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500"/>
              <a:buFont typeface="Trebuchet MS"/>
              <a:buNone/>
            </a:pPr>
            <a:r>
              <a:rPr lang="en" sz="2700">
                <a:solidFill>
                  <a:srgbClr val="3F3F3F"/>
                </a:solidFill>
              </a:rPr>
              <a:t>A USER-SHIFT PREFERENCE MUSIC RECOMMENDATION SYSTEM</a:t>
            </a:r>
            <a:endParaRPr sz="2700">
              <a:solidFill>
                <a:srgbClr val="3F3F3F"/>
              </a:solidFill>
            </a:endParaRPr>
          </a:p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191275" y="4263225"/>
            <a:ext cx="4150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3F3F3F"/>
                </a:solidFill>
              </a:rPr>
              <a:t>Presented By</a:t>
            </a:r>
            <a:endParaRPr>
              <a:solidFill>
                <a:srgbClr val="3F3F3F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700">
                <a:solidFill>
                  <a:srgbClr val="3F3F3F"/>
                </a:solidFill>
              </a:rPr>
              <a:t>Samuel Oyeneye</a:t>
            </a:r>
            <a:endParaRPr b="1" sz="2700">
              <a:solidFill>
                <a:srgbClr val="3F3F3F"/>
              </a:solidFill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467600" y="2133150"/>
            <a:ext cx="5554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8B3D"/>
                </a:solidFill>
                <a:latin typeface="Trebuchet MS"/>
                <a:ea typeface="Trebuchet MS"/>
                <a:cs typeface="Trebuchet MS"/>
                <a:sym typeface="Trebuchet MS"/>
              </a:rPr>
              <a:t>Exploring how Adaptive Melodies uses advanced machine learning to adapt to changing user music preferences</a:t>
            </a:r>
            <a:r>
              <a:rPr lang="en" sz="1800">
                <a:solidFill>
                  <a:srgbClr val="FF8B3D"/>
                </a:solidFill>
                <a:latin typeface="Trebuchet MS"/>
                <a:ea typeface="Trebuchet MS"/>
                <a:cs typeface="Trebuchet MS"/>
                <a:sym typeface="Trebuchet MS"/>
              </a:rPr>
              <a:t>...</a:t>
            </a:r>
            <a:endParaRPr sz="1800">
              <a:solidFill>
                <a:srgbClr val="FF8B3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3F3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Trebuchet MS"/>
              <a:buNone/>
            </a:pPr>
            <a:r>
              <a:rPr lang="en">
                <a:solidFill>
                  <a:schemeClr val="lt2"/>
                </a:solidFill>
              </a:rPr>
              <a:t>Project Overview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800"/>
              <a:buAutoNum type="arabicPeriod"/>
            </a:pPr>
            <a:r>
              <a:rPr b="1" lang="en" sz="1800">
                <a:solidFill>
                  <a:srgbClr val="FF8B3D"/>
                </a:solidFill>
              </a:rPr>
              <a:t>Problem Statement:</a:t>
            </a:r>
            <a:r>
              <a:rPr lang="en" sz="1800">
                <a:solidFill>
                  <a:srgbClr val="FF8B3D"/>
                </a:solidFill>
              </a:rPr>
              <a:t> “The motivation for this project is to address Static Recommendations in Music Streaming"</a:t>
            </a:r>
            <a:endParaRPr sz="1800">
              <a:solidFill>
                <a:srgbClr val="FF8B3D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8B3D"/>
              </a:solidFill>
            </a:endParaRPr>
          </a:p>
        </p:txBody>
      </p:sp>
      <p:pic>
        <p:nvPicPr>
          <p:cNvPr id="103" name="Google Shape;103;p1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0517" l="0" r="0" t="10518"/>
          <a:stretch/>
        </p:blipFill>
        <p:spPr>
          <a:xfrm>
            <a:off x="3887391" y="511969"/>
            <a:ext cx="4629000" cy="36552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516500" y="232075"/>
            <a:ext cx="2949300" cy="508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8B3D"/>
                </a:solidFill>
              </a:rPr>
              <a:t>Project Overview</a:t>
            </a:r>
            <a:endParaRPr>
              <a:solidFill>
                <a:srgbClr val="FF8B3D"/>
              </a:solidFill>
            </a:endParaRPr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516500" y="820425"/>
            <a:ext cx="4173600" cy="243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AutoNum type="arabicPeriod"/>
            </a:pPr>
            <a:r>
              <a:rPr b="1" lang="en" sz="1800">
                <a:solidFill>
                  <a:srgbClr val="3F3F3F"/>
                </a:solidFill>
              </a:rPr>
              <a:t>Proposed Solution:</a:t>
            </a:r>
            <a:r>
              <a:rPr lang="en" sz="1800">
                <a:solidFill>
                  <a:srgbClr val="3F3F3F"/>
                </a:solidFill>
              </a:rPr>
              <a:t> "Based on existing research, this project aims at Implementing a User-Shift Preference System with </a:t>
            </a:r>
            <a:r>
              <a:rPr lang="en" sz="1800">
                <a:solidFill>
                  <a:srgbClr val="3F3F3F"/>
                </a:solidFill>
              </a:rPr>
              <a:t>T</a:t>
            </a:r>
            <a:r>
              <a:rPr lang="en" sz="1800">
                <a:solidFill>
                  <a:srgbClr val="3F3F3F"/>
                </a:solidFill>
              </a:rPr>
              <a:t>ime-Decay Collaborative Filtering (TDCF) and Graph Neural Networks (GNN)"</a:t>
            </a:r>
            <a:endParaRPr sz="1800">
              <a:solidFill>
                <a:srgbClr val="3F3F3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AutoNum type="arabicPeriod"/>
            </a:pPr>
            <a:r>
              <a:rPr b="1" lang="en" sz="1800">
                <a:solidFill>
                  <a:srgbClr val="3F3F3F"/>
                </a:solidFill>
              </a:rPr>
              <a:t>Project Goals:</a:t>
            </a:r>
            <a:r>
              <a:rPr lang="en" sz="1800">
                <a:solidFill>
                  <a:srgbClr val="3F3F3F"/>
                </a:solidFill>
              </a:rPr>
              <a:t> "To Enhance user experience by providing dynamic, personalized music recommendations."</a:t>
            </a:r>
            <a:endParaRPr>
              <a:solidFill>
                <a:srgbClr val="3F3F3F"/>
              </a:solidFill>
            </a:endParaRPr>
          </a:p>
        </p:txBody>
      </p:sp>
      <p:pic>
        <p:nvPicPr>
          <p:cNvPr id="110" name="Google Shape;110;p1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5366" y="329669"/>
            <a:ext cx="3655200" cy="3655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367853" y="128236"/>
            <a:ext cx="7886700" cy="644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8B3D"/>
                </a:solidFill>
              </a:rPr>
              <a:t>Data Source</a:t>
            </a:r>
            <a:endParaRPr>
              <a:solidFill>
                <a:srgbClr val="FF8B3D"/>
              </a:solidFill>
            </a:endParaRPr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367853" y="772621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</a:pPr>
            <a:r>
              <a:rPr lang="en" sz="1800">
                <a:solidFill>
                  <a:srgbClr val="3F3F3F"/>
                </a:solidFill>
              </a:rPr>
              <a:t>Data Source: </a:t>
            </a:r>
            <a:r>
              <a:rPr lang="en" sz="1800">
                <a:solidFill>
                  <a:srgbClr val="3F3F3F"/>
                </a:solidFill>
              </a:rPr>
              <a:t>"#nowplaying-RS Benchmark Dataset</a:t>
            </a:r>
            <a:r>
              <a:rPr lang="en" sz="1800">
                <a:solidFill>
                  <a:srgbClr val="3F3F3F"/>
                </a:solidFill>
              </a:rPr>
              <a:t> - A rich collection of user music listening events."</a:t>
            </a:r>
            <a:endParaRPr sz="1800">
              <a:solidFill>
                <a:srgbClr val="3F3F3F"/>
              </a:solidFill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3F3F"/>
              </a:solidFill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050" y="1797638"/>
            <a:ext cx="7534275" cy="22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367853" y="128236"/>
            <a:ext cx="7886700" cy="644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</a:t>
            </a:r>
            <a:r>
              <a:rPr lang="en"/>
              <a:t>nical Approach </a:t>
            </a:r>
            <a:endParaRPr/>
          </a:p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367853" y="940046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Collaborative Filtering Matrix: "Standard user-item interaction matrix without time consideration."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Time-Decay Collaborative Filtering (TDCF) algorithm: "Utilizes time-stamped user interactions to give more weight to recent preferences."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Graph Neural Networks (GNN) algorithm: "Harnesses the power of relational data between users and tracks. It uses nodes </a:t>
            </a:r>
            <a:r>
              <a:rPr lang="en"/>
              <a:t>(like users or items in a recommendation system)</a:t>
            </a:r>
            <a:r>
              <a:rPr lang="en"/>
              <a:t> for representation and edges (the relationships or interactions between nodes)”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3F3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367853" y="128236"/>
            <a:ext cx="7886700" cy="644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Model Building Process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367850" y="772625"/>
            <a:ext cx="8657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Clr>
                <a:srgbClr val="FF8B3D"/>
              </a:buClr>
              <a:buSzPts val="1900"/>
              <a:buChar char="●"/>
            </a:pPr>
            <a:r>
              <a:rPr lang="en" sz="1900">
                <a:solidFill>
                  <a:srgbClr val="FF8B3D"/>
                </a:solidFill>
              </a:rPr>
              <a:t>Data gathering</a:t>
            </a:r>
            <a:endParaRPr sz="1900">
              <a:solidFill>
                <a:srgbClr val="FF8B3D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900"/>
              <a:buChar char="○"/>
            </a:pPr>
            <a:r>
              <a:rPr lang="en" sz="1900">
                <a:solidFill>
                  <a:srgbClr val="FF8B3D"/>
                </a:solidFill>
              </a:rPr>
              <a:t>Dataset: #nowplaying-RS dataset.</a:t>
            </a:r>
            <a:endParaRPr sz="1900">
              <a:solidFill>
                <a:srgbClr val="FF8B3D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900"/>
              <a:buChar char="○"/>
            </a:pPr>
            <a:r>
              <a:rPr lang="en" sz="1900">
                <a:solidFill>
                  <a:srgbClr val="FF8B3D"/>
                </a:solidFill>
              </a:rPr>
              <a:t>Reason: Chosen for its comprehensive user interaction data and timestamps, crucial for understanding user-shift preferences in music.</a:t>
            </a:r>
            <a:endParaRPr sz="1900">
              <a:solidFill>
                <a:srgbClr val="FF8B3D"/>
              </a:solidFill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8B3D"/>
              </a:solidFill>
            </a:endParaRPr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Clr>
                <a:srgbClr val="FF8B3D"/>
              </a:buClr>
              <a:buSzPts val="1900"/>
              <a:buChar char="●"/>
            </a:pPr>
            <a:r>
              <a:rPr lang="en" sz="1900">
                <a:solidFill>
                  <a:srgbClr val="FF8B3D"/>
                </a:solidFill>
              </a:rPr>
              <a:t>Model training</a:t>
            </a:r>
            <a:r>
              <a:rPr lang="en" sz="1900">
                <a:solidFill>
                  <a:srgbClr val="FF8B3D"/>
                </a:solidFill>
              </a:rPr>
              <a:t> (TDCF)</a:t>
            </a:r>
            <a:endParaRPr sz="1900">
              <a:solidFill>
                <a:srgbClr val="FF8B3D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900"/>
              <a:buChar char="○"/>
            </a:pPr>
            <a:r>
              <a:rPr lang="en" sz="1900">
                <a:solidFill>
                  <a:srgbClr val="FF8B3D"/>
                </a:solidFill>
              </a:rPr>
              <a:t>Collaborative Filtering: Implemented using Scikit-learn's TruncatedSVD for dimensionality reduction, essential in handling sparse data.</a:t>
            </a:r>
            <a:endParaRPr sz="1900">
              <a:solidFill>
                <a:srgbClr val="FF8B3D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900"/>
              <a:buChar char="○"/>
            </a:pPr>
            <a:r>
              <a:rPr lang="en" sz="1900">
                <a:solidFill>
                  <a:srgbClr val="FF8B3D"/>
                </a:solidFill>
              </a:rPr>
              <a:t>Time-Decay Weighting: Applied an exponential decay function to interactions, emphasizing recent activities to reflect changing user preferences.</a:t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67853" y="128236"/>
            <a:ext cx="7886700" cy="644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 &amp; Challenges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67853" y="940046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</a:pPr>
            <a:r>
              <a:rPr lang="en" sz="1800">
                <a:solidFill>
                  <a:srgbClr val="3F3F3F"/>
                </a:solidFill>
              </a:rPr>
              <a:t>The project is currently in its model building phase. Algorithm implementation and comparison</a:t>
            </a:r>
            <a:endParaRPr sz="1800">
              <a:solidFill>
                <a:srgbClr val="3F3F3F"/>
              </a:solidFill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</a:pPr>
            <a:r>
              <a:rPr lang="en" sz="1800">
                <a:solidFill>
                  <a:srgbClr val="3F3F3F"/>
                </a:solidFill>
              </a:rPr>
              <a:t>Challenges faced and how I overcame them:</a:t>
            </a:r>
            <a:endParaRPr sz="1800">
              <a:solidFill>
                <a:srgbClr val="3F3F3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</a:pPr>
            <a:r>
              <a:rPr lang="en">
                <a:solidFill>
                  <a:srgbClr val="3F3F3F"/>
                </a:solidFill>
              </a:rPr>
              <a:t>data sources</a:t>
            </a:r>
            <a:endParaRPr>
              <a:solidFill>
                <a:srgbClr val="3F3F3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</a:pPr>
            <a:r>
              <a:rPr lang="en">
                <a:solidFill>
                  <a:srgbClr val="3F3F3F"/>
                </a:solidFill>
              </a:rPr>
              <a:t>large size data</a:t>
            </a:r>
            <a:endParaRPr>
              <a:solidFill>
                <a:srgbClr val="3F3F3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</a:pPr>
            <a:r>
              <a:rPr lang="en">
                <a:solidFill>
                  <a:srgbClr val="3F3F3F"/>
                </a:solidFill>
              </a:rPr>
              <a:t>data sparsity</a:t>
            </a:r>
            <a:endParaRPr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</a:pPr>
            <a:r>
              <a:rPr lang="en" sz="1800">
                <a:solidFill>
                  <a:srgbClr val="3F3F3F"/>
                </a:solidFill>
              </a:rPr>
              <a:t>preliminary results</a:t>
            </a:r>
            <a:endParaRPr sz="18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0" title="Screencast from 16-12-2023 11:07:41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988" y="3798050"/>
            <a:ext cx="6922427" cy="119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3F3F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367853" y="128236"/>
            <a:ext cx="7886700" cy="644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Next Steps and Conclusion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67853" y="940046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FF8B3D"/>
              </a:buClr>
              <a:buSzPts val="1800"/>
              <a:buChar char="●"/>
            </a:pPr>
            <a:r>
              <a:rPr lang="en" sz="1800">
                <a:solidFill>
                  <a:srgbClr val="FF8B3D"/>
                </a:solidFill>
              </a:rPr>
              <a:t>The upcoming phase on this project are;</a:t>
            </a:r>
            <a:endParaRPr sz="1800">
              <a:solidFill>
                <a:srgbClr val="FF8B3D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800"/>
              <a:buChar char="○"/>
            </a:pPr>
            <a:r>
              <a:rPr lang="en">
                <a:solidFill>
                  <a:srgbClr val="FF8B3D"/>
                </a:solidFill>
              </a:rPr>
              <a:t>GNN model </a:t>
            </a:r>
            <a:endParaRPr>
              <a:solidFill>
                <a:srgbClr val="FF8B3D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800"/>
              <a:buChar char="○"/>
            </a:pPr>
            <a:r>
              <a:rPr lang="en">
                <a:solidFill>
                  <a:srgbClr val="FF8B3D"/>
                </a:solidFill>
              </a:rPr>
              <a:t>Algorithm evaluation/comparison</a:t>
            </a:r>
            <a:endParaRPr>
              <a:solidFill>
                <a:srgbClr val="FF8B3D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8B3D"/>
              </a:solidFill>
            </a:endParaRPr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FF8B3D"/>
              </a:buClr>
              <a:buSzPts val="1800"/>
              <a:buChar char="●"/>
            </a:pPr>
            <a:r>
              <a:rPr lang="en" sz="1800">
                <a:solidFill>
                  <a:srgbClr val="FF8B3D"/>
                </a:solidFill>
              </a:rPr>
              <a:t>Potential impact of Adaptive Melodies:</a:t>
            </a:r>
            <a:endParaRPr sz="1800">
              <a:solidFill>
                <a:srgbClr val="FF8B3D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800"/>
              <a:buChar char="○"/>
            </a:pPr>
            <a:r>
              <a:rPr lang="en">
                <a:solidFill>
                  <a:srgbClr val="FF8B3D"/>
                </a:solidFill>
              </a:rPr>
              <a:t>User Experience</a:t>
            </a:r>
            <a:endParaRPr>
              <a:solidFill>
                <a:srgbClr val="FF8B3D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800"/>
              <a:buChar char="○"/>
            </a:pPr>
            <a:r>
              <a:rPr lang="en">
                <a:solidFill>
                  <a:srgbClr val="FF8B3D"/>
                </a:solidFill>
              </a:rPr>
              <a:t>Innovation in Music Streaming</a:t>
            </a:r>
            <a:endParaRPr>
              <a:solidFill>
                <a:srgbClr val="FF8B3D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8B3D"/>
              </a:solidFill>
            </a:endParaRPr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FF8B3D"/>
              </a:buClr>
              <a:buSzPts val="1800"/>
              <a:buChar char="●"/>
            </a:pPr>
            <a:r>
              <a:rPr lang="en" sz="1800">
                <a:solidFill>
                  <a:srgbClr val="FF8B3D"/>
                </a:solidFill>
              </a:rPr>
              <a:t>Personal Information:</a:t>
            </a:r>
            <a:endParaRPr sz="1800">
              <a:solidFill>
                <a:srgbClr val="FF8B3D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800"/>
              <a:buChar char="○"/>
            </a:pPr>
            <a:r>
              <a:rPr lang="en">
                <a:solidFill>
                  <a:srgbClr val="FF8B3D"/>
                </a:solidFill>
              </a:rPr>
              <a:t>Github: @neyedhayo</a:t>
            </a:r>
            <a:endParaRPr>
              <a:solidFill>
                <a:srgbClr val="FF8B3D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8B3D"/>
              </a:buClr>
              <a:buSzPts val="1800"/>
              <a:buChar char="○"/>
            </a:pPr>
            <a:r>
              <a:rPr lang="en">
                <a:solidFill>
                  <a:srgbClr val="FF8B3D"/>
                </a:solidFill>
              </a:rPr>
              <a:t>Email: samueloyeneye1@gmail.com</a:t>
            </a:r>
            <a:endParaRPr>
              <a:solidFill>
                <a:srgbClr val="FF8B3D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536486" y="554681"/>
            <a:ext cx="3466800" cy="40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Trebuchet MS"/>
              <a:buNone/>
            </a:pPr>
            <a:r>
              <a:rPr lang="en" sz="3600">
                <a:solidFill>
                  <a:srgbClr val="FF8B3D"/>
                </a:solidFill>
              </a:rPr>
              <a:t>Thank you for listening!</a:t>
            </a:r>
            <a:endParaRPr sz="3600">
              <a:solidFill>
                <a:srgbClr val="FF8B3D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